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33"/>
  </p:notesMasterIdLst>
  <p:sldIdLst>
    <p:sldId id="256" r:id="rId3"/>
    <p:sldId id="257" r:id="rId4"/>
    <p:sldId id="258" r:id="rId5"/>
    <p:sldId id="283" r:id="rId6"/>
    <p:sldId id="277" r:id="rId7"/>
    <p:sldId id="288" r:id="rId8"/>
    <p:sldId id="259" r:id="rId9"/>
    <p:sldId id="284" r:id="rId10"/>
    <p:sldId id="278" r:id="rId11"/>
    <p:sldId id="291" r:id="rId12"/>
    <p:sldId id="279" r:id="rId13"/>
    <p:sldId id="293" r:id="rId14"/>
    <p:sldId id="260" r:id="rId15"/>
    <p:sldId id="261" r:id="rId16"/>
    <p:sldId id="285" r:id="rId17"/>
    <p:sldId id="286" r:id="rId18"/>
    <p:sldId id="287" r:id="rId19"/>
    <p:sldId id="290" r:id="rId20"/>
    <p:sldId id="281" r:id="rId21"/>
    <p:sldId id="282" r:id="rId22"/>
    <p:sldId id="269" r:id="rId23"/>
    <p:sldId id="289" r:id="rId24"/>
    <p:sldId id="271" r:id="rId25"/>
    <p:sldId id="273" r:id="rId26"/>
    <p:sldId id="274" r:id="rId27"/>
    <p:sldId id="275" r:id="rId28"/>
    <p:sldId id="276" r:id="rId29"/>
    <p:sldId id="280" r:id="rId30"/>
    <p:sldId id="292" r:id="rId31"/>
    <p:sldId id="294" r:id="rId32"/>
  </p:sldIdLst>
  <p:sldSz cx="9144000" cy="5143500" type="screen16x9"/>
  <p:notesSz cx="6858000" cy="9144000"/>
  <p:embeddedFontLst>
    <p:embeddedFont>
      <p:font typeface="Inter Black" panose="020B0604020202020204" charset="0"/>
      <p:bold r:id="rId34"/>
    </p:embeddedFont>
    <p:embeddedFont>
      <p:font typeface="Inconsolata SemiBold" panose="020B0604020202020204" charset="0"/>
      <p:regular r:id="rId35"/>
      <p:bold r:id="rId36"/>
    </p:embeddedFont>
    <p:embeddedFont>
      <p:font typeface="Inter" panose="020B060402020202020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Hanken Grotesk" panose="020B0604020202020204" charset="0"/>
      <p:regular r:id="rId43"/>
      <p:bold r:id="rId44"/>
      <p:italic r:id="rId45"/>
      <p:boldItalic r:id="rId46"/>
    </p:embeddedFont>
    <p:embeddedFont>
      <p:font typeface="Hanken Grotesk SemiBold" panose="020B0604020202020204" charset="0"/>
      <p:regular r:id="rId47"/>
      <p:bold r:id="rId48"/>
      <p:italic r:id="rId49"/>
      <p:boldItalic r:id="rId50"/>
    </p:embeddedFont>
    <p:embeddedFont>
      <p:font typeface="Inconsolata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9" autoAdjust="0"/>
    <p:restoredTop sz="94270" autoAdjust="0"/>
  </p:normalViewPr>
  <p:slideViewPr>
    <p:cSldViewPr snapToGrid="0">
      <p:cViewPr varScale="1">
        <p:scale>
          <a:sx n="95" d="100"/>
          <a:sy n="95" d="100"/>
        </p:scale>
        <p:origin x="54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SLIDES_API195462459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SLIDES_API195462459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1954624597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1954624597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10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1954624597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1954624597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66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SLIDES_API1954624597_2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SLIDES_API1954624597_2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SLIDES_API1954624597_2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SLIDES_API1954624597_2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SLIDES_API1954624597_2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SLIDES_API1954624597_2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SLIDES_API1954624597_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SLIDES_API1954624597_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SLIDES_API1954624597_3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SLIDES_API1954624597_3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SLIDES_API1954624597_3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SLIDES_API1954624597_3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SLIDES_API1954624597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SLIDES_API1954624597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SLIDES_API1954624597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SLIDES_API1954624597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SLIDES_API1954624597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SLIDES_API1954624597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5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SLIDES_API1954624597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SLIDES_API1954624597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SLIDES_API1954624597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SLIDES_API1954624597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754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SLIDES_API1954624597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SLIDES_API1954624597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1954624597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1954624597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1954624597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1954624597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61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">
  <p:cSld name="CUSTOM_3_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3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19" name="Google Shape;219;p36"/>
          <p:cNvSpPr>
            <a:spLocks noGrp="1"/>
          </p:cNvSpPr>
          <p:nvPr>
            <p:ph type="pic" idx="2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2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5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7" name="Google Shape;257;p45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8" name="Google Shape;258;p45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264" name="Google Shape;264;p46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46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46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47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47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47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47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49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/>
          <p:nvPr/>
        </p:nvSpPr>
        <p:spPr>
          <a:xfrm>
            <a:off x="6893395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3" name="Google Shape;293;p50"/>
          <p:cNvSpPr txBox="1">
            <a:spLocks noGrp="1"/>
          </p:cNvSpPr>
          <p:nvPr>
            <p:ph type="subTitle" idx="1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50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5" name="Google Shape;295;p50"/>
          <p:cNvSpPr txBox="1">
            <a:spLocks noGrp="1"/>
          </p:cNvSpPr>
          <p:nvPr>
            <p:ph type="subTitle" idx="2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50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subTitle" idx="3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50"/>
          <p:cNvSpPr txBox="1">
            <a:spLocks noGrp="1"/>
          </p:cNvSpPr>
          <p:nvPr>
            <p:ph type="body" idx="4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body" idx="5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body" idx="6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bg>
      <p:bgPr>
        <a:solidFill>
          <a:schemeClr val="lt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5" name="Google Shape;305;p51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8" name="Google Shape;308;p51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52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313" name="Google Shape;313;p52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52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6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56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740588" y="145215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8"/>
          <p:cNvSpPr/>
          <p:nvPr/>
        </p:nvSpPr>
        <p:spPr>
          <a:xfrm>
            <a:off x="740588" y="26793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8"/>
          <p:cNvSpPr/>
          <p:nvPr/>
        </p:nvSpPr>
        <p:spPr>
          <a:xfrm>
            <a:off x="740588" y="38947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110" name="Google Shape;110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bg>
      <p:bgPr>
        <a:solidFill>
          <a:schemeClr val="l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2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22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700" r:id="rId15"/>
    <p:sldLayoutId id="2147483701" r:id="rId16"/>
    <p:sldLayoutId id="2147483702" r:id="rId17"/>
    <p:sldLayoutId id="214748370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ctrTitle"/>
          </p:nvPr>
        </p:nvSpPr>
        <p:spPr>
          <a:xfrm>
            <a:off x="1127656" y="873727"/>
            <a:ext cx="6679094" cy="2888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INTEGRATED HEALTHCARE MANAGEMENT SYSTEM: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</a:rPr>
              <a:t>ENHANCING ACCESS, MEDICATION AND DATA VISUALIZATION</a:t>
            </a:r>
            <a:endParaRPr lang="en-US" sz="280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C8A0F-F577-FEEC-06F7-93DB4C982E7E}"/>
              </a:ext>
            </a:extLst>
          </p:cNvPr>
          <p:cNvSpPr txBox="1"/>
          <p:nvPr/>
        </p:nvSpPr>
        <p:spPr>
          <a:xfrm>
            <a:off x="526774" y="3762361"/>
            <a:ext cx="393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Group Members</a:t>
            </a:r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Luornor Nathan Tettey – 10869956</a:t>
            </a:r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Abubakari Al-Waasiu - 10903301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9644D-4AB2-4907-4B8B-A8C42C70ACFD}"/>
              </a:ext>
            </a:extLst>
          </p:cNvPr>
          <p:cNvSpPr txBox="1"/>
          <p:nvPr/>
        </p:nvSpPr>
        <p:spPr>
          <a:xfrm>
            <a:off x="6167994" y="3762361"/>
            <a:ext cx="3409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nter" panose="020B0604020202020204" charset="0"/>
                <a:ea typeface="Inter" panose="020B0604020202020204" charset="0"/>
              </a:rPr>
              <a:t>Supervisor</a:t>
            </a:r>
            <a:endParaRPr lang="en-US" b="1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Dr Percy Okae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37" y="118895"/>
            <a:ext cx="1006965" cy="1010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3" y="141885"/>
            <a:ext cx="823256" cy="987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5DC9A1-2310-ADA8-46E7-CE515BF75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32078"/>
              </p:ext>
            </p:extLst>
          </p:nvPr>
        </p:nvGraphicFramePr>
        <p:xfrm>
          <a:off x="472109" y="790723"/>
          <a:ext cx="8199781" cy="3997736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39956">
                  <a:extLst>
                    <a:ext uri="{9D8B030D-6E8A-4147-A177-3AD203B41FA5}">
                      <a16:colId xmlns:a16="http://schemas.microsoft.com/office/drawing/2014/main" val="2519249085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3570866571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653866042"/>
                    </a:ext>
                  </a:extLst>
                </a:gridCol>
                <a:gridCol w="1823580">
                  <a:extLst>
                    <a:ext uri="{9D8B030D-6E8A-4147-A177-3AD203B41FA5}">
                      <a16:colId xmlns:a16="http://schemas.microsoft.com/office/drawing/2014/main" val="2239504691"/>
                    </a:ext>
                  </a:extLst>
                </a:gridCol>
                <a:gridCol w="1456333">
                  <a:extLst>
                    <a:ext uri="{9D8B030D-6E8A-4147-A177-3AD203B41FA5}">
                      <a16:colId xmlns:a16="http://schemas.microsoft.com/office/drawing/2014/main" val="4240657233"/>
                    </a:ext>
                  </a:extLst>
                </a:gridCol>
              </a:tblGrid>
              <a:tr h="570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01478"/>
                  </a:ext>
                </a:extLst>
              </a:tr>
              <a:tr h="1733946"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Egton Medical Information Systems</a:t>
                      </a:r>
                    </a:p>
                    <a:p>
                      <a:r>
                        <a:rPr lang="en-US" sz="1400" u="none" strike="noStrike" cap="none" baseline="0" dirty="0">
                          <a:effectLst/>
                          <a:sym typeface="Arial"/>
                        </a:rPr>
                        <a:t>EMIS – Health 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Dr. Peter Sowerby</a:t>
                      </a:r>
                    </a:p>
                    <a:p>
                      <a:endParaRPr lang="en-US" sz="1400" u="none" strike="noStrike" cap="none" dirty="0">
                        <a:effectLst/>
                        <a:sym typeface="Arial"/>
                      </a:endParaRPr>
                    </a:p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Dr.</a:t>
                      </a:r>
                      <a:r>
                        <a:rPr lang="en-US" sz="1400" u="none" strike="noStrike" cap="none" baseline="0" dirty="0">
                          <a:effectLst/>
                          <a:sym typeface="Arial"/>
                        </a:rPr>
                        <a:t> David Stables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EMIS Health software is used by over 70% of GPs in England and 37% of community pharmacies in early</a:t>
                      </a:r>
                      <a:r>
                        <a:rPr lang="en-US" sz="1400" b="0" i="0" u="none" strike="noStrike" cap="none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2023.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EMIS Health does not always integrate well with other healthcare IT systems.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65265"/>
                  </a:ext>
                </a:extLst>
              </a:tr>
              <a:tr h="1693567"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WeDoctor 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Liao Jieyuan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Tao Hong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Wang Tao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Pioneering AI-Powered Healthcare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“World's Most Innovative Healthcare Company” in  2021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r>
                        <a:rPr lang="en-US" baseline="0" dirty="0"/>
                        <a:t> barriers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10879"/>
                  </a:ext>
                </a:extLst>
              </a:tr>
            </a:tbl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5FA5FC27-0E66-7167-FDF9-3168092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0" y="128571"/>
            <a:ext cx="8229600" cy="4777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EXISTING WORKS</a:t>
            </a:r>
          </a:p>
        </p:txBody>
      </p:sp>
    </p:spTree>
    <p:extLst>
      <p:ext uri="{BB962C8B-B14F-4D97-AF65-F5344CB8AC3E}">
        <p14:creationId xmlns:p14="http://schemas.microsoft.com/office/powerpoint/2010/main" val="21836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E720-7DDF-BD9F-C666-20B04630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707"/>
            <a:ext cx="8229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EXISTING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7426CA-5E82-51F3-680C-22D12A47B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42240"/>
              </p:ext>
            </p:extLst>
          </p:nvPr>
        </p:nvGraphicFramePr>
        <p:xfrm>
          <a:off x="472109" y="790723"/>
          <a:ext cx="8199781" cy="3775413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39956">
                  <a:extLst>
                    <a:ext uri="{9D8B030D-6E8A-4147-A177-3AD203B41FA5}">
                      <a16:colId xmlns:a16="http://schemas.microsoft.com/office/drawing/2014/main" val="2519249085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3570866571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653866042"/>
                    </a:ext>
                  </a:extLst>
                </a:gridCol>
                <a:gridCol w="1774136">
                  <a:extLst>
                    <a:ext uri="{9D8B030D-6E8A-4147-A177-3AD203B41FA5}">
                      <a16:colId xmlns:a16="http://schemas.microsoft.com/office/drawing/2014/main" val="2239504691"/>
                    </a:ext>
                  </a:extLst>
                </a:gridCol>
                <a:gridCol w="1505777">
                  <a:extLst>
                    <a:ext uri="{9D8B030D-6E8A-4147-A177-3AD203B41FA5}">
                      <a16:colId xmlns:a16="http://schemas.microsoft.com/office/drawing/2014/main" val="4240657233"/>
                    </a:ext>
                  </a:extLst>
                </a:gridCol>
              </a:tblGrid>
              <a:tr h="6054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01478"/>
                  </a:ext>
                </a:extLst>
              </a:tr>
              <a:tr h="1072536"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Msoft Hospital Management System[5]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Mr. Samuel Osei-Wusu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2016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Msoft Hospital Management System has provided real-time data on disease outbreaks.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system does not support telemedicine functionalities.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65265"/>
                  </a:ext>
                </a:extLst>
              </a:tr>
              <a:tr h="16736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Smart Hospital Manager[6]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Mr. Samuel Annan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Improving the coordination of care between different healthcare providers by 75%.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The system is expensive and can be out of reach for some hospitals and clinics in Ghana</a:t>
                      </a:r>
                    </a:p>
                    <a:p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1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The system should enable patient access to their health data.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system should optimize the cost efficiency of services.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system should improve interoperability with other healthcare IT systems.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system should use a widely known language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system should integrate a telemedicine platform.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system should enhance overall user experience and security.</a:t>
            </a:r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85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5"/>
          <p:cNvPicPr preferRelativeResize="0"/>
          <p:nvPr/>
        </p:nvPicPr>
        <p:blipFill rotWithShape="1">
          <a:blip r:embed="rId3">
            <a:alphaModFix/>
          </a:blip>
          <a:srcRect t="4396" b="4387"/>
          <a:stretch/>
        </p:blipFill>
        <p:spPr>
          <a:xfrm>
            <a:off x="5384751" y="0"/>
            <a:ext cx="375924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5"/>
          <p:cNvSpPr txBox="1">
            <a:spLocks noGrp="1"/>
          </p:cNvSpPr>
          <p:nvPr>
            <p:ph type="title"/>
          </p:nvPr>
        </p:nvSpPr>
        <p:spPr>
          <a:xfrm>
            <a:off x="450898" y="255516"/>
            <a:ext cx="4824559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PROPOSED SYSTEM OVERVIEW</a:t>
            </a:r>
          </a:p>
        </p:txBody>
      </p:sp>
      <p:sp>
        <p:nvSpPr>
          <p:cNvPr id="415" name="Google Shape;415;p65"/>
          <p:cNvSpPr txBox="1">
            <a:spLocks noGrp="1"/>
          </p:cNvSpPr>
          <p:nvPr>
            <p:ph type="body" idx="4294967295"/>
          </p:nvPr>
        </p:nvSpPr>
        <p:spPr>
          <a:xfrm>
            <a:off x="201040" y="1516016"/>
            <a:ext cx="5074417" cy="256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consolata SemiBold"/>
              <a:buChar char="●"/>
            </a:pPr>
            <a:r>
              <a:rPr lang="en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Telemedicine platform</a:t>
            </a:r>
            <a:endParaRPr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400050" lvl="0" indent="-2413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consolata SemiBold"/>
              <a:buChar char="●"/>
            </a:pPr>
            <a:r>
              <a:rPr lang="en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Medication management</a:t>
            </a:r>
            <a:endParaRPr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400050" lvl="0" indent="-2413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consolata SemiBold"/>
              <a:buChar char="●"/>
            </a:pPr>
            <a:r>
              <a:rPr lang="en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Health data visualization</a:t>
            </a:r>
            <a:endParaRPr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400050" lvl="0" indent="-2413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consolata SemiBold"/>
              <a:buChar char="●"/>
            </a:pPr>
            <a:r>
              <a:rPr lang="en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Biometric fingerprint and alternative access</a:t>
            </a:r>
            <a:endParaRPr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>
            <a:spLocks noGrp="1"/>
          </p:cNvSpPr>
          <p:nvPr>
            <p:ph type="subTitle" idx="4294967295"/>
          </p:nvPr>
        </p:nvSpPr>
        <p:spPr>
          <a:xfrm>
            <a:off x="6188420" y="1222750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Benefits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2" name="Google Shape;422;p66"/>
          <p:cNvSpPr txBox="1">
            <a:spLocks noGrp="1"/>
          </p:cNvSpPr>
          <p:nvPr>
            <p:ph type="body" idx="1"/>
          </p:nvPr>
        </p:nvSpPr>
        <p:spPr>
          <a:xfrm>
            <a:off x="273410" y="2571750"/>
            <a:ext cx="2865609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Patient – Doctor Consultations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lang="en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lang="en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" b="1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Required: </a:t>
            </a:r>
            <a:r>
              <a:rPr lang="en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React, </a:t>
            </a:r>
            <a:r>
              <a:rPr lang="en" dirty="0" smtClean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Django </a:t>
            </a:r>
            <a:r>
              <a:rPr lang="en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and Javascript</a:t>
            </a:r>
            <a:endParaRPr b="1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4294967295"/>
          </p:nvPr>
        </p:nvSpPr>
        <p:spPr>
          <a:xfrm>
            <a:off x="45720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Overview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4" name="Google Shape;424;p66"/>
          <p:cNvSpPr txBox="1">
            <a:spLocks noGrp="1"/>
          </p:cNvSpPr>
          <p:nvPr>
            <p:ph type="subTitle" idx="4294967295"/>
          </p:nvPr>
        </p:nvSpPr>
        <p:spPr>
          <a:xfrm>
            <a:off x="332281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Features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5" name="Google Shape;425;p66"/>
          <p:cNvSpPr txBox="1">
            <a:spLocks noGrp="1"/>
          </p:cNvSpPr>
          <p:nvPr>
            <p:ph type="body" idx="2"/>
          </p:nvPr>
        </p:nvSpPr>
        <p:spPr>
          <a:xfrm>
            <a:off x="3322686" y="2369210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Secure and encrypted communication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real-time video consultations,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electronic health records integration</a:t>
            </a:r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3"/>
          </p:nvPr>
        </p:nvSpPr>
        <p:spPr>
          <a:xfrm>
            <a:off x="6188420" y="2369210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Convenient remote health services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reduced travel time and costs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increased accessibility</a:t>
            </a:r>
            <a:endParaRPr sz="1600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TELEMEDICINE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 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PLATFORM</a:t>
            </a:r>
            <a:endParaRPr lang="en-US" sz="240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cxnSp>
        <p:nvCxnSpPr>
          <p:cNvPr id="428" name="Google Shape;428;p66"/>
          <p:cNvCxnSpPr/>
          <p:nvPr/>
        </p:nvCxnSpPr>
        <p:spPr>
          <a:xfrm>
            <a:off x="458458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66"/>
          <p:cNvCxnSpPr/>
          <p:nvPr/>
        </p:nvCxnSpPr>
        <p:spPr>
          <a:xfrm>
            <a:off x="3323886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66"/>
          <p:cNvCxnSpPr/>
          <p:nvPr/>
        </p:nvCxnSpPr>
        <p:spPr>
          <a:xfrm>
            <a:off x="6189434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>
            <a:spLocks noGrp="1"/>
          </p:cNvSpPr>
          <p:nvPr>
            <p:ph type="subTitle" idx="4294967295"/>
          </p:nvPr>
        </p:nvSpPr>
        <p:spPr>
          <a:xfrm>
            <a:off x="6188172" y="1093238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Benefits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2" name="Google Shape;422;p66"/>
          <p:cNvSpPr txBox="1">
            <a:spLocks noGrp="1"/>
          </p:cNvSpPr>
          <p:nvPr>
            <p:ph type="body" idx="1"/>
          </p:nvPr>
        </p:nvSpPr>
        <p:spPr>
          <a:xfrm>
            <a:off x="364019" y="2238863"/>
            <a:ext cx="2865609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285750" indent="-285750">
              <a:lnSpc>
                <a:spcPct val="105000"/>
              </a:lnSpc>
              <a:spcAft>
                <a:spcPts val="1000"/>
              </a:spcAft>
              <a:buSzPts val="1100"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Manage medication effectively</a:t>
            </a:r>
          </a:p>
          <a:p>
            <a:pPr marL="285750" indent="-285750">
              <a:lnSpc>
                <a:spcPct val="105000"/>
              </a:lnSpc>
              <a:spcAft>
                <a:spcPts val="1000"/>
              </a:spcAft>
              <a:buSzPts val="1100"/>
            </a:pPr>
            <a:endParaRPr lang="en" sz="16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285750" indent="-285750">
              <a:lnSpc>
                <a:spcPct val="105000"/>
              </a:lnSpc>
              <a:spcAft>
                <a:spcPts val="1000"/>
              </a:spcAft>
              <a:buSzPts val="1100"/>
            </a:pPr>
            <a:r>
              <a:rPr lang="en-US" sz="1600" b="1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Required: 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smtplib, twilio</a:t>
            </a:r>
            <a:endParaRPr sz="1600" b="1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4294967295"/>
          </p:nvPr>
        </p:nvSpPr>
        <p:spPr>
          <a:xfrm>
            <a:off x="457200" y="1093238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Overview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4" name="Google Shape;424;p66"/>
          <p:cNvSpPr txBox="1">
            <a:spLocks noGrp="1"/>
          </p:cNvSpPr>
          <p:nvPr>
            <p:ph type="subTitle" idx="4294967295"/>
          </p:nvPr>
        </p:nvSpPr>
        <p:spPr>
          <a:xfrm>
            <a:off x="3322686" y="1093238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Features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5" name="Google Shape;425;p66"/>
          <p:cNvSpPr txBox="1">
            <a:spLocks noGrp="1"/>
          </p:cNvSpPr>
          <p:nvPr>
            <p:ph type="body" idx="2"/>
          </p:nvPr>
        </p:nvSpPr>
        <p:spPr>
          <a:xfrm>
            <a:off x="3322686" y="2242559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Medication Tracking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Medication Reminders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Medication Inventory</a:t>
            </a:r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3"/>
          </p:nvPr>
        </p:nvSpPr>
        <p:spPr>
          <a:xfrm>
            <a:off x="6188172" y="2238863"/>
            <a:ext cx="2865609" cy="2589566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Reduced medication errors</a:t>
            </a:r>
          </a:p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Improved patient safety</a:t>
            </a:r>
          </a:p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Enhanced medication adherence</a:t>
            </a:r>
          </a:p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Streamlined medication administration</a:t>
            </a:r>
          </a:p>
        </p:txBody>
      </p:sp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457200" y="3150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MEDICATION MANAGEMENT</a:t>
            </a:r>
            <a:endParaRPr lang="en-US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cxnSp>
        <p:nvCxnSpPr>
          <p:cNvPr id="428" name="Google Shape;428;p66"/>
          <p:cNvCxnSpPr/>
          <p:nvPr/>
        </p:nvCxnSpPr>
        <p:spPr>
          <a:xfrm>
            <a:off x="458400" y="1976823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66"/>
          <p:cNvCxnSpPr/>
          <p:nvPr/>
        </p:nvCxnSpPr>
        <p:spPr>
          <a:xfrm>
            <a:off x="3322686" y="1976823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66"/>
          <p:cNvCxnSpPr/>
          <p:nvPr/>
        </p:nvCxnSpPr>
        <p:spPr>
          <a:xfrm>
            <a:off x="6188172" y="1976823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73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>
            <a:spLocks noGrp="1"/>
          </p:cNvSpPr>
          <p:nvPr>
            <p:ph type="subTitle" idx="4294967295"/>
          </p:nvPr>
        </p:nvSpPr>
        <p:spPr>
          <a:xfrm>
            <a:off x="6188420" y="1043041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Benefits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2" name="Google Shape;422;p66"/>
          <p:cNvSpPr txBox="1">
            <a:spLocks noGrp="1"/>
          </p:cNvSpPr>
          <p:nvPr>
            <p:ph type="body" idx="1"/>
          </p:nvPr>
        </p:nvSpPr>
        <p:spPr>
          <a:xfrm>
            <a:off x="273410" y="2233820"/>
            <a:ext cx="2865609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Easy visualization, interpretation, and analysis of patient health information.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lang="en-US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Required: 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matplotlib, seaborn, plotpy, numpy, scipy</a:t>
            </a:r>
            <a:endParaRPr lang="en-US" b="1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4294967295"/>
          </p:nvPr>
        </p:nvSpPr>
        <p:spPr>
          <a:xfrm>
            <a:off x="457181" y="1017725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Overview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4" name="Google Shape;424;p66"/>
          <p:cNvSpPr txBox="1">
            <a:spLocks noGrp="1"/>
          </p:cNvSpPr>
          <p:nvPr>
            <p:ph type="subTitle" idx="4294967295"/>
          </p:nvPr>
        </p:nvSpPr>
        <p:spPr>
          <a:xfrm>
            <a:off x="3322686" y="1043041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Features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5" name="Google Shape;425;p66"/>
          <p:cNvSpPr txBox="1">
            <a:spLocks noGrp="1"/>
          </p:cNvSpPr>
          <p:nvPr>
            <p:ph type="body" idx="2"/>
          </p:nvPr>
        </p:nvSpPr>
        <p:spPr>
          <a:xfrm>
            <a:off x="3139019" y="2233820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raphs for patient vitals.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Charts medication history, and interactive.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ashboards for treatment outcomes.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/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endParaRPr lang="en-US" sz="1200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3"/>
          </p:nvPr>
        </p:nvSpPr>
        <p:spPr>
          <a:xfrm>
            <a:off x="6004628" y="2135212"/>
            <a:ext cx="2682153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dentification of anomalies in patient data</a:t>
            </a:r>
          </a:p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ollaboration between healthcare professionals</a:t>
            </a:r>
          </a:p>
          <a:p>
            <a:pPr fontAlgn="base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onitoring and tracking of patient progress</a:t>
            </a:r>
          </a:p>
        </p:txBody>
      </p:sp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457181" y="2809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HEALTH DATA VISUALIZATION</a:t>
            </a:r>
            <a:endParaRPr lang="en-US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cxnSp>
        <p:nvCxnSpPr>
          <p:cNvPr id="428" name="Google Shape;428;p66"/>
          <p:cNvCxnSpPr/>
          <p:nvPr/>
        </p:nvCxnSpPr>
        <p:spPr>
          <a:xfrm>
            <a:off x="458381" y="1917188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66"/>
          <p:cNvCxnSpPr/>
          <p:nvPr/>
        </p:nvCxnSpPr>
        <p:spPr>
          <a:xfrm>
            <a:off x="3323886" y="190618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66"/>
          <p:cNvCxnSpPr/>
          <p:nvPr/>
        </p:nvCxnSpPr>
        <p:spPr>
          <a:xfrm>
            <a:off x="6189581" y="1917188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87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>
            <a:spLocks noGrp="1"/>
          </p:cNvSpPr>
          <p:nvPr>
            <p:ph type="subTitle" idx="4294967295"/>
          </p:nvPr>
        </p:nvSpPr>
        <p:spPr>
          <a:xfrm>
            <a:off x="6188172" y="974495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Benefits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2" name="Google Shape;422;p66"/>
          <p:cNvSpPr txBox="1">
            <a:spLocks noGrp="1"/>
          </p:cNvSpPr>
          <p:nvPr>
            <p:ph type="body" idx="1"/>
          </p:nvPr>
        </p:nvSpPr>
        <p:spPr>
          <a:xfrm>
            <a:off x="273410" y="2204786"/>
            <a:ext cx="2865609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Easy and secure access for patients and health care professionals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lang="en-US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Required: 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Hanken Grotesk"/>
                <a:sym typeface="Hanken Grotesk"/>
              </a:rPr>
              <a:t>MXChip, Fingerprint scanner, LCD, buttons</a:t>
            </a:r>
            <a:endParaRPr lang="en-US" b="1" dirty="0">
              <a:latin typeface="Inter" panose="020B0604020202020204" charset="0"/>
              <a:ea typeface="Inter" panose="020B0604020202020204" charset="0"/>
              <a:cs typeface="Hanken Grotesk"/>
              <a:sym typeface="Hanken Grotesk"/>
            </a:endParaRPr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4294967295"/>
          </p:nvPr>
        </p:nvSpPr>
        <p:spPr>
          <a:xfrm>
            <a:off x="457200" y="963396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Overview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4" name="Google Shape;424;p66"/>
          <p:cNvSpPr txBox="1">
            <a:spLocks noGrp="1"/>
          </p:cNvSpPr>
          <p:nvPr>
            <p:ph type="subTitle" idx="4294967295"/>
          </p:nvPr>
        </p:nvSpPr>
        <p:spPr>
          <a:xfrm>
            <a:off x="3322686" y="974495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+mn-lt"/>
                <a:ea typeface="Lora SemiBold"/>
                <a:cs typeface="Lora SemiBold"/>
                <a:sym typeface="Lora SemiBold"/>
              </a:rPr>
              <a:t>Features</a:t>
            </a:r>
            <a:endParaRPr sz="1400" b="1" dirty="0">
              <a:solidFill>
                <a:schemeClr val="dk1"/>
              </a:solidFill>
              <a:latin typeface="+mn-lt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5" name="Google Shape;425;p66"/>
          <p:cNvSpPr txBox="1">
            <a:spLocks noGrp="1"/>
          </p:cNvSpPr>
          <p:nvPr>
            <p:ph type="body" idx="2"/>
          </p:nvPr>
        </p:nvSpPr>
        <p:spPr>
          <a:xfrm>
            <a:off x="3322686" y="2204786"/>
            <a:ext cx="2498400" cy="2346624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171450" indent="-171450">
              <a:spcAft>
                <a:spcPts val="1000"/>
              </a:spcAft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Secure and encrypted </a:t>
            </a:r>
            <a:r>
              <a:rPr lang="en-US" sz="1600" dirty="0" smtClean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access</a:t>
            </a:r>
            <a:endParaRPr lang="en-US" sz="1600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  <a:p>
            <a:pPr marL="171450" indent="-171450">
              <a:spcAft>
                <a:spcPts val="1000"/>
              </a:spcAft>
            </a:pPr>
            <a:r>
              <a:rPr lang="en-US" sz="1600" dirty="0" smtClean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electronic 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health records integration</a:t>
            </a:r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3"/>
          </p:nvPr>
        </p:nvSpPr>
        <p:spPr>
          <a:xfrm>
            <a:off x="6186972" y="2109092"/>
            <a:ext cx="2683618" cy="2512593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Enhanced security and authentication</a:t>
            </a:r>
            <a:endParaRPr lang="en-US" b="0" i="0" u="none" strike="noStrike" dirty="0">
              <a:solidFill>
                <a:srgbClr val="483338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Eliminates the need for passwords or PINs</a:t>
            </a:r>
            <a:endParaRPr lang="en-US" b="0" i="0" u="none" strike="noStrike" dirty="0">
              <a:solidFill>
                <a:srgbClr val="483338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Reduces the risk of identity theft</a:t>
            </a:r>
            <a:endParaRPr lang="en-US" b="0" i="0" u="none" strike="noStrike" dirty="0">
              <a:solidFill>
                <a:srgbClr val="483338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Provides quick and convenient access to the system</a:t>
            </a:r>
            <a:endParaRPr lang="en-US" b="0" i="0" u="none" strike="noStrike" dirty="0">
              <a:solidFill>
                <a:srgbClr val="483338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457200" y="20585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BIOMETRIC  FINGERPRINT ACCESS</a:t>
            </a:r>
            <a:endParaRPr lang="en-US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cxnSp>
        <p:nvCxnSpPr>
          <p:cNvPr id="428" name="Google Shape;428;p66"/>
          <p:cNvCxnSpPr/>
          <p:nvPr/>
        </p:nvCxnSpPr>
        <p:spPr>
          <a:xfrm>
            <a:off x="458400" y="1847614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66"/>
          <p:cNvCxnSpPr/>
          <p:nvPr/>
        </p:nvCxnSpPr>
        <p:spPr>
          <a:xfrm>
            <a:off x="3322686" y="1847614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66"/>
          <p:cNvCxnSpPr/>
          <p:nvPr/>
        </p:nvCxnSpPr>
        <p:spPr>
          <a:xfrm>
            <a:off x="6188172" y="1847614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407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2A4C-98DA-8C0D-C690-B27FBED9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1666"/>
            <a:ext cx="8365253" cy="5727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FLOW DIAGRAM FOR ACCESS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82B12-10F8-2533-781D-5B919444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337"/>
            <a:ext cx="9144000" cy="25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91C4-0F09-9C84-9BB3-C68E0A24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9B74F-909A-5843-1584-C34B03A62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Health records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Patient – Doctor appointment booking</a:t>
            </a:r>
          </a:p>
          <a:p>
            <a:pPr>
              <a:lnSpc>
                <a:spcPct val="200000"/>
              </a:lnSpc>
            </a:pPr>
            <a:r>
              <a:rPr lang="en-US" dirty="0"/>
              <a:t>Remote Communication through video and chat </a:t>
            </a:r>
          </a:p>
          <a:p>
            <a:pPr>
              <a:lnSpc>
                <a:spcPct val="200000"/>
              </a:lnSpc>
            </a:pPr>
            <a:r>
              <a:rPr lang="en-US" dirty="0"/>
              <a:t>Health data visualization</a:t>
            </a:r>
          </a:p>
          <a:p>
            <a:pPr>
              <a:lnSpc>
                <a:spcPct val="200000"/>
              </a:lnSpc>
            </a:pPr>
            <a:r>
              <a:rPr lang="en-US" dirty="0"/>
              <a:t>Diseases outbreak prediction based on frequency</a:t>
            </a:r>
          </a:p>
          <a:p>
            <a:pPr>
              <a:lnSpc>
                <a:spcPct val="200000"/>
              </a:lnSpc>
            </a:pPr>
            <a:r>
              <a:rPr lang="en-US" dirty="0"/>
              <a:t>Biometric fingerprint and alternative accesses</a:t>
            </a:r>
          </a:p>
        </p:txBody>
      </p:sp>
    </p:spTree>
    <p:extLst>
      <p:ext uri="{BB962C8B-B14F-4D97-AF65-F5344CB8AC3E}">
        <p14:creationId xmlns:p14="http://schemas.microsoft.com/office/powerpoint/2010/main" val="218992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>
            <a:spLocks noGrp="1"/>
          </p:cNvSpPr>
          <p:nvPr>
            <p:ph type="body" idx="1"/>
          </p:nvPr>
        </p:nvSpPr>
        <p:spPr>
          <a:xfrm>
            <a:off x="269008" y="1145400"/>
            <a:ext cx="42711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Introduction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Problem Definition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Relevance of Work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Existing Works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Objectives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Proposed System Overview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endParaRPr lang="en-US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consolata"/>
              <a:buChar char="•"/>
            </a:pPr>
            <a:endParaRPr lang="en-US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646372" y="35169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OUTLINE</a:t>
            </a:r>
            <a:endParaRPr sz="320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sp>
        <p:nvSpPr>
          <p:cNvPr id="4" name="Google Shape;384;p62"/>
          <p:cNvSpPr txBox="1">
            <a:spLocks/>
          </p:cNvSpPr>
          <p:nvPr/>
        </p:nvSpPr>
        <p:spPr>
          <a:xfrm>
            <a:off x="4440750" y="1145400"/>
            <a:ext cx="4271100" cy="3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Resource Requirements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System Architecture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Project Timeline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Expected Outcomes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Conclusion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References </a:t>
            </a:r>
          </a:p>
          <a:p>
            <a:pPr indent="-311150">
              <a:lnSpc>
                <a:spcPct val="200000"/>
              </a:lnSpc>
              <a:buClr>
                <a:schemeClr val="accent1"/>
              </a:buClr>
              <a:buSzPts val="1300"/>
              <a:buFont typeface="Inconsolata"/>
              <a:buChar char="•"/>
            </a:pPr>
            <a:endParaRPr lang="en-US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18EC-4FFF-C2A7-0317-1ECF39CB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4590"/>
            <a:ext cx="8229600" cy="5727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NON-FUNCTIONAL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E841-EF3F-4E35-0DE8-8685A68E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Data security and healthcare regulations compliance .</a:t>
            </a:r>
          </a:p>
          <a:p>
            <a:pPr>
              <a:lnSpc>
                <a:spcPct val="200000"/>
              </a:lnSpc>
            </a:pPr>
            <a:r>
              <a:rPr lang="en-US" dirty="0"/>
              <a:t>Fast and easy access.</a:t>
            </a:r>
          </a:p>
          <a:p>
            <a:pPr>
              <a:lnSpc>
                <a:spcPct val="200000"/>
              </a:lnSpc>
            </a:pPr>
            <a:r>
              <a:rPr lang="en-US" dirty="0"/>
              <a:t>User-friendly and intuitive interfaces.</a:t>
            </a:r>
          </a:p>
          <a:p>
            <a:pPr>
              <a:lnSpc>
                <a:spcPct val="200000"/>
              </a:lnSpc>
            </a:pPr>
            <a:r>
              <a:rPr lang="en-US" dirty="0"/>
              <a:t>Scalability to accommodate a growing user base.</a:t>
            </a:r>
          </a:p>
          <a:p>
            <a:pPr>
              <a:lnSpc>
                <a:spcPct val="200000"/>
              </a:lnSpc>
            </a:pPr>
            <a:r>
              <a:rPr lang="en-US" dirty="0"/>
              <a:t>Rigorous testing for reliability and security.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29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>
            <a:spLocks noGrp="1"/>
          </p:cNvSpPr>
          <p:nvPr>
            <p:ph type="title"/>
          </p:nvPr>
        </p:nvSpPr>
        <p:spPr>
          <a:xfrm>
            <a:off x="2246243" y="107095"/>
            <a:ext cx="547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D5361-B85B-C896-9708-DBAA6F0EB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249"/>
            <a:ext cx="9144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552A1B-0B0E-8ED7-1BB4-487150775453}"/>
              </a:ext>
            </a:extLst>
          </p:cNvPr>
          <p:cNvSpPr txBox="1"/>
          <p:nvPr/>
        </p:nvSpPr>
        <p:spPr>
          <a:xfrm>
            <a:off x="619263" y="347870"/>
            <a:ext cx="722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nter" panose="020B0604020202020204" charset="0"/>
                <a:ea typeface="Inter" panose="020B0604020202020204" charset="0"/>
              </a:rPr>
              <a:t>DELEGATION OF TASKS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8872"/>
              </p:ext>
            </p:extLst>
          </p:nvPr>
        </p:nvGraphicFramePr>
        <p:xfrm>
          <a:off x="1373275" y="1383812"/>
          <a:ext cx="6096000" cy="290068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675901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27002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Al-Waasiu Abubakari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Nathan </a:t>
                      </a:r>
                      <a:r>
                        <a:rPr lang="en-US" smtClean="0"/>
                        <a:t>Luornor </a:t>
                      </a:r>
                      <a:r>
                        <a:rPr lang="en-US" smtClean="0"/>
                        <a:t>Tettey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3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 smtClean="0"/>
                        <a:t>Frontend</a:t>
                      </a:r>
                      <a:r>
                        <a:rPr lang="en-US" baseline="0" dirty="0" smtClean="0"/>
                        <a:t> Development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baseline="0" dirty="0" smtClean="0"/>
                        <a:t>Hardware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 smtClean="0"/>
                        <a:t>Backend Development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 smtClean="0"/>
                        <a:t>Database Management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582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Data Acquisition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Software testing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Database Management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7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46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BUDGET ESTIMATION</a:t>
            </a:r>
          </a:p>
        </p:txBody>
      </p:sp>
      <p:sp>
        <p:nvSpPr>
          <p:cNvPr id="582" name="Google Shape;582;p76"/>
          <p:cNvSpPr txBox="1"/>
          <p:nvPr/>
        </p:nvSpPr>
        <p:spPr>
          <a:xfrm>
            <a:off x="582075" y="2690225"/>
            <a:ext cx="1712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Inconsolata Medium"/>
                <a:sym typeface="Inconsolata Medium"/>
              </a:rPr>
              <a:t>Development Cost</a:t>
            </a:r>
            <a:endParaRPr sz="16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Inconsolata Medium"/>
              <a:sym typeface="Inconsolata Medium"/>
            </a:endParaRPr>
          </a:p>
        </p:txBody>
      </p:sp>
      <p:sp>
        <p:nvSpPr>
          <p:cNvPr id="583" name="Google Shape;583;p76"/>
          <p:cNvSpPr txBox="1"/>
          <p:nvPr/>
        </p:nvSpPr>
        <p:spPr>
          <a:xfrm>
            <a:off x="2676742" y="2690225"/>
            <a:ext cx="1712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Inconsolata Medium"/>
                <a:sym typeface="Inconsolata Medium"/>
              </a:rPr>
              <a:t>Hardware Cost</a:t>
            </a:r>
            <a:endParaRPr sz="16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Inconsolata Medium"/>
              <a:sym typeface="Inconsolata Medium"/>
            </a:endParaRPr>
          </a:p>
        </p:txBody>
      </p:sp>
      <p:sp>
        <p:nvSpPr>
          <p:cNvPr id="584" name="Google Shape;584;p76"/>
          <p:cNvSpPr txBox="1"/>
          <p:nvPr/>
        </p:nvSpPr>
        <p:spPr>
          <a:xfrm>
            <a:off x="4771408" y="2690225"/>
            <a:ext cx="1712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Inconsolata Medium"/>
                <a:sym typeface="Inconsolata Medium"/>
              </a:rPr>
              <a:t>Software Cost</a:t>
            </a:r>
            <a:endParaRPr sz="16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Inconsolata Medium"/>
              <a:sym typeface="Inconsolata Medium"/>
            </a:endParaRPr>
          </a:p>
        </p:txBody>
      </p:sp>
      <p:sp>
        <p:nvSpPr>
          <p:cNvPr id="585" name="Google Shape;585;p76"/>
          <p:cNvSpPr txBox="1"/>
          <p:nvPr/>
        </p:nvSpPr>
        <p:spPr>
          <a:xfrm>
            <a:off x="457300" y="1660963"/>
            <a:ext cx="19455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Ghs1000</a:t>
            </a:r>
            <a:endParaRPr sz="3200" dirty="0">
              <a:solidFill>
                <a:schemeClr val="accent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586" name="Google Shape;586;p76"/>
          <p:cNvSpPr txBox="1"/>
          <p:nvPr/>
        </p:nvSpPr>
        <p:spPr>
          <a:xfrm>
            <a:off x="2551967" y="1660963"/>
            <a:ext cx="19455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accent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Ghs500</a:t>
            </a:r>
            <a:endParaRPr sz="3200" dirty="0">
              <a:solidFill>
                <a:schemeClr val="accent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587" name="Google Shape;587;p76"/>
          <p:cNvSpPr txBox="1"/>
          <p:nvPr/>
        </p:nvSpPr>
        <p:spPr>
          <a:xfrm>
            <a:off x="4646633" y="1660963"/>
            <a:ext cx="19455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accent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Ghs300</a:t>
            </a:r>
            <a:endParaRPr sz="3200" dirty="0">
              <a:solidFill>
                <a:schemeClr val="accent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588" name="Google Shape;588;p76"/>
          <p:cNvSpPr txBox="1"/>
          <p:nvPr/>
        </p:nvSpPr>
        <p:spPr>
          <a:xfrm>
            <a:off x="6741300" y="1660963"/>
            <a:ext cx="19455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accent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Ghs200</a:t>
            </a:r>
            <a:endParaRPr sz="3200" dirty="0">
              <a:solidFill>
                <a:schemeClr val="accent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589" name="Google Shape;589;p76"/>
          <p:cNvSpPr txBox="1"/>
          <p:nvPr/>
        </p:nvSpPr>
        <p:spPr>
          <a:xfrm>
            <a:off x="6866075" y="2690225"/>
            <a:ext cx="1712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Inconsolata Medium"/>
                <a:sym typeface="Inconsolata Medium"/>
              </a:rPr>
              <a:t>Maintenance Cost</a:t>
            </a:r>
            <a:endParaRPr sz="16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Inconsolata Medium"/>
              <a:sym typeface="Inconsolata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/>
          <p:nvPr/>
        </p:nvSpPr>
        <p:spPr>
          <a:xfrm>
            <a:off x="233569" y="869700"/>
            <a:ext cx="3995100" cy="3404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78"/>
          <p:cNvSpPr/>
          <p:nvPr/>
        </p:nvSpPr>
        <p:spPr>
          <a:xfrm>
            <a:off x="4691700" y="877100"/>
            <a:ext cx="3995100" cy="3404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78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995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consolata"/>
              <a:buChar char="•"/>
            </a:pPr>
            <a:r>
              <a:rPr lang="en" sz="18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Lack of user adoption</a:t>
            </a:r>
            <a:endParaRPr sz="18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consolata"/>
              <a:buChar char="•"/>
            </a:pPr>
            <a:r>
              <a:rPr lang="en" sz="18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Data security breaches</a:t>
            </a:r>
            <a:endParaRPr sz="18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100"/>
              <a:buFont typeface="Inconsolata"/>
              <a:buChar char="•"/>
            </a:pPr>
            <a:r>
              <a:rPr lang="en" sz="18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Technical challenges</a:t>
            </a:r>
            <a:endParaRPr sz="18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654" name="Google Shape;654;p78"/>
          <p:cNvSpPr txBox="1">
            <a:spLocks noGrp="1"/>
          </p:cNvSpPr>
          <p:nvPr>
            <p:ph type="subTitle" idx="3"/>
          </p:nvPr>
        </p:nvSpPr>
        <p:spPr>
          <a:xfrm>
            <a:off x="457200" y="983665"/>
            <a:ext cx="3995100" cy="622800"/>
          </a:xfrm>
          <a:prstGeom prst="rect">
            <a:avLst/>
          </a:prstGeom>
        </p:spPr>
        <p:txBody>
          <a:bodyPr spcFirstLastPara="1" wrap="square" lIns="182875" tIns="91425" rIns="1371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Lora SemiBold"/>
                <a:sym typeface="Lora SemiBold"/>
              </a:rPr>
              <a:t>Potential Challenges</a:t>
            </a:r>
            <a:endParaRPr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Lora SemiBold"/>
              <a:sym typeface="Lora SemiBold"/>
            </a:endParaRPr>
          </a:p>
        </p:txBody>
      </p:sp>
      <p:sp>
        <p:nvSpPr>
          <p:cNvPr id="655" name="Google Shape;655;p78"/>
          <p:cNvSpPr txBox="1">
            <a:spLocks noGrp="1"/>
          </p:cNvSpPr>
          <p:nvPr>
            <p:ph type="body" idx="2"/>
          </p:nvPr>
        </p:nvSpPr>
        <p:spPr>
          <a:xfrm>
            <a:off x="4691700" y="1695880"/>
            <a:ext cx="3995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consolata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Conduct user training and provide ongoing support</a:t>
            </a: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Inconsolata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Implement strong data encryption and access controls</a:t>
            </a: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Inconsolata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Collaborate with technical experts and conduct thorough testing</a:t>
            </a:r>
          </a:p>
        </p:txBody>
      </p:sp>
      <p:sp>
        <p:nvSpPr>
          <p:cNvPr id="656" name="Google Shape;656;p78"/>
          <p:cNvSpPr txBox="1">
            <a:spLocks noGrp="1"/>
          </p:cNvSpPr>
          <p:nvPr>
            <p:ph type="subTitle" idx="4"/>
          </p:nvPr>
        </p:nvSpPr>
        <p:spPr>
          <a:xfrm>
            <a:off x="4691700" y="985957"/>
            <a:ext cx="3995100" cy="622800"/>
          </a:xfrm>
          <a:prstGeom prst="rect">
            <a:avLst/>
          </a:prstGeom>
        </p:spPr>
        <p:txBody>
          <a:bodyPr spcFirstLastPara="1" wrap="square" lIns="182875" tIns="91425" rIns="13715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Lora SemiBold"/>
                <a:sym typeface="Lora SemiBold"/>
              </a:rPr>
              <a:t>Mitigation Strategies</a:t>
            </a:r>
            <a:endParaRPr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Lora SemiBold"/>
              <a:sym typeface="Lora SemiBold"/>
            </a:endParaRPr>
          </a:p>
        </p:txBody>
      </p:sp>
      <p:cxnSp>
        <p:nvCxnSpPr>
          <p:cNvPr id="5" name="Google Shape;428;p66">
            <a:extLst>
              <a:ext uri="{FF2B5EF4-FFF2-40B4-BE49-F238E27FC236}">
                <a16:creationId xmlns:a16="http://schemas.microsoft.com/office/drawing/2014/main" id="{0686208C-0F63-15F0-F44D-24B008439549}"/>
              </a:ext>
            </a:extLst>
          </p:cNvPr>
          <p:cNvCxnSpPr>
            <a:cxnSpLocks/>
          </p:cNvCxnSpPr>
          <p:nvPr/>
        </p:nvCxnSpPr>
        <p:spPr>
          <a:xfrm>
            <a:off x="4915330" y="1574746"/>
            <a:ext cx="3547839" cy="2114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428;p66">
            <a:extLst>
              <a:ext uri="{FF2B5EF4-FFF2-40B4-BE49-F238E27FC236}">
                <a16:creationId xmlns:a16="http://schemas.microsoft.com/office/drawing/2014/main" id="{77622BD3-51B4-A417-8CD8-F487A2C92327}"/>
              </a:ext>
            </a:extLst>
          </p:cNvPr>
          <p:cNvCxnSpPr>
            <a:cxnSpLocks/>
          </p:cNvCxnSpPr>
          <p:nvPr/>
        </p:nvCxnSpPr>
        <p:spPr>
          <a:xfrm>
            <a:off x="457199" y="1553600"/>
            <a:ext cx="3547839" cy="2114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PROJECT TIMELINE</a:t>
            </a:r>
          </a:p>
        </p:txBody>
      </p:sp>
      <p:sp>
        <p:nvSpPr>
          <p:cNvPr id="706" name="Google Shape;706;p79"/>
          <p:cNvSpPr/>
          <p:nvPr/>
        </p:nvSpPr>
        <p:spPr>
          <a:xfrm>
            <a:off x="457200" y="2247833"/>
            <a:ext cx="27393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1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68DDEF-C017-F0F0-DB1F-CB776DD94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903"/>
            <a:ext cx="9144000" cy="20971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>
            <a:spLocks noGrp="1"/>
          </p:cNvSpPr>
          <p:nvPr>
            <p:ph type="subTitle" idx="4294967295"/>
          </p:nvPr>
        </p:nvSpPr>
        <p:spPr>
          <a:xfrm>
            <a:off x="6196729" y="2302403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Lora SemiBold"/>
                <a:sym typeface="Lora SemiBold"/>
              </a:rPr>
              <a:t>Efficient Health Data Visualization</a:t>
            </a:r>
            <a:endParaRPr sz="14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Lora SemiBold"/>
              <a:sym typeface="Lora SemiBold"/>
            </a:endParaRPr>
          </a:p>
        </p:txBody>
      </p:sp>
      <p:sp>
        <p:nvSpPr>
          <p:cNvPr id="714" name="Google Shape;714;p80"/>
          <p:cNvSpPr txBox="1">
            <a:spLocks noGrp="1"/>
          </p:cNvSpPr>
          <p:nvPr>
            <p:ph type="subTitle" idx="4294967295"/>
          </p:nvPr>
        </p:nvSpPr>
        <p:spPr>
          <a:xfrm>
            <a:off x="457858" y="221160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Lora SemiBold"/>
                <a:sym typeface="Lora SemiBold"/>
              </a:rPr>
              <a:t>Improved Access to Healthcare</a:t>
            </a:r>
            <a:endParaRPr sz="14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Lora SemiBold"/>
              <a:sym typeface="Lora SemiBold"/>
            </a:endParaRPr>
          </a:p>
        </p:txBody>
      </p:sp>
      <p:sp>
        <p:nvSpPr>
          <p:cNvPr id="715" name="Google Shape;715;p80"/>
          <p:cNvSpPr txBox="1">
            <a:spLocks noGrp="1"/>
          </p:cNvSpPr>
          <p:nvPr>
            <p:ph type="subTitle" idx="4294967295"/>
          </p:nvPr>
        </p:nvSpPr>
        <p:spPr>
          <a:xfrm>
            <a:off x="3323886" y="221160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Lora SemiBold"/>
                <a:sym typeface="Lora SemiBold"/>
              </a:rPr>
              <a:t>Enhanced Medication Management</a:t>
            </a:r>
            <a:endParaRPr sz="14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Lora SemiBold"/>
              <a:sym typeface="Lora SemiBold"/>
            </a:endParaRPr>
          </a:p>
        </p:txBody>
      </p:sp>
      <p:sp>
        <p:nvSpPr>
          <p:cNvPr id="718" name="Google Shape;718;p8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EXPECTED OUTCOMES</a:t>
            </a:r>
          </a:p>
        </p:txBody>
      </p:sp>
      <p:cxnSp>
        <p:nvCxnSpPr>
          <p:cNvPr id="719" name="Google Shape;719;p80"/>
          <p:cNvCxnSpPr/>
          <p:nvPr/>
        </p:nvCxnSpPr>
        <p:spPr>
          <a:xfrm>
            <a:off x="458458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80"/>
          <p:cNvCxnSpPr/>
          <p:nvPr/>
        </p:nvCxnSpPr>
        <p:spPr>
          <a:xfrm>
            <a:off x="3323886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80"/>
          <p:cNvCxnSpPr/>
          <p:nvPr/>
        </p:nvCxnSpPr>
        <p:spPr>
          <a:xfrm>
            <a:off x="6189434" y="2066275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The medication management feature ensures proper adherence and tracking of medication usage.</a:t>
            </a:r>
            <a:endParaRPr sz="16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731" name="Google Shape;731;p81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The telemedicine platform enables remote consultations and reduces the need for in-person visits.</a:t>
            </a:r>
            <a:endParaRPr sz="16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732" name="Google Shape;732;p81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The integrated Healthcare Management System offers a comprehensive solution for healthcare providers and patients.</a:t>
            </a:r>
            <a:endParaRPr sz="16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733" name="Google Shape;733;p81"/>
          <p:cNvSpPr txBox="1">
            <a:spLocks noGrp="1"/>
          </p:cNvSpPr>
          <p:nvPr>
            <p:ph type="title"/>
          </p:nvPr>
        </p:nvSpPr>
        <p:spPr>
          <a:xfrm>
            <a:off x="467249" y="33209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CONCLUSION</a:t>
            </a:r>
            <a:endParaRPr lang="en-US" sz="252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sp>
        <p:nvSpPr>
          <p:cNvPr id="738" name="Google Shape;738;p81"/>
          <p:cNvSpPr/>
          <p:nvPr/>
        </p:nvSpPr>
        <p:spPr>
          <a:xfrm>
            <a:off x="740588" y="145215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81"/>
          <p:cNvSpPr/>
          <p:nvPr/>
        </p:nvSpPr>
        <p:spPr>
          <a:xfrm>
            <a:off x="740588" y="26793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81"/>
          <p:cNvSpPr/>
          <p:nvPr/>
        </p:nvSpPr>
        <p:spPr>
          <a:xfrm>
            <a:off x="740588" y="3894700"/>
            <a:ext cx="350044" cy="350044"/>
          </a:xfrm>
          <a:custGeom>
            <a:avLst/>
            <a:gdLst/>
            <a:ahLst/>
            <a:cxnLst/>
            <a:rect l="l" t="t" r="r" b="b"/>
            <a:pathLst>
              <a:path w="190500" h="190500" extrusionOk="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9DC-6D98-0ED9-1B35-544AA634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4300"/>
            <a:ext cx="8229600" cy="5727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Inter" panose="020B0604020202020204" charset="0"/>
                <a:ea typeface="Inter" panose="020B0604020202020204" charset="0"/>
              </a:rPr>
              <a:t>REFERENCES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A249D-3DF5-476C-D447-D3AAE99E1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</a:t>
            </a:r>
            <a:r>
              <a:rPr lang="en-US" sz="1400" dirty="0"/>
              <a:t>Abdul-Aziz, M., &amp; El, D. (2023). "National E-Health Project with Bio-surveillance (Early Warning) System" Journal of Healthcare Technology, 22(4), 126-136.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dirty="0"/>
              <a:t>[2]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Fumie, M., Rvuichi, Y., &amp; Yuki, k. (2020). "Present State and the Future of Health Data Utilization NTT DATA Envisions: Opportunities, Challenges, and Regulatory Changes." Co-creation of a “well-being economy” through heath data, 43(6), 121-221.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[3] </a:t>
            </a:r>
            <a:r>
              <a:rPr lang="en-US" sz="1400" dirty="0"/>
              <a:t>Anderson, R., &amp; White, P. (2020). "Security Measures in Healthcare Systems: Current Trends and Future Directions." International Journal of Health Informatics, 29(4), 390-405.</a:t>
            </a:r>
          </a:p>
        </p:txBody>
      </p:sp>
    </p:spTree>
    <p:extLst>
      <p:ext uri="{BB962C8B-B14F-4D97-AF65-F5344CB8AC3E}">
        <p14:creationId xmlns:p14="http://schemas.microsoft.com/office/powerpoint/2010/main" val="3223079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9DC-6D98-0ED9-1B35-544AA634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4299"/>
            <a:ext cx="8229600" cy="5727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A249D-3DF5-476C-D447-D3AAE99E1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[4] </a:t>
            </a:r>
            <a:r>
              <a:rPr lang="en-US" sz="1400" dirty="0"/>
              <a:t>Wu, Y., &amp; Wang, Y. (2016). </a:t>
            </a:r>
            <a:r>
              <a:rPr lang="en-US" sz="1400" dirty="0" smtClean="0"/>
              <a:t>”WeDoctor</a:t>
            </a:r>
            <a:r>
              <a:rPr lang="en-US" sz="1400" dirty="0"/>
              <a:t>: A review of China's largest mobile healthcare platform</a:t>
            </a:r>
            <a:r>
              <a:rPr lang="en-US" sz="1400" dirty="0" smtClean="0"/>
              <a:t>.”</a:t>
            </a:r>
            <a:r>
              <a:rPr lang="en-US" sz="1400" dirty="0"/>
              <a:t> Health Policy and Technology, 10(4), 521-526.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dirty="0"/>
              <a:t>[5]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Smith, A., Johnson, B., &amp; Brown, C. (2020). "Telemedicine in the Modern Healthcare Landscape: Opportunities, Challenges, and Regulatory Changes." Journal of Healthcare Technology, 45(2), 123-136.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[6] </a:t>
            </a:r>
            <a:r>
              <a:rPr lang="en-US" sz="1400" dirty="0"/>
              <a:t>Doe, J., &amp; Smith, M. (2021). "Health Data Visualization: Tools, Techniques, and Best Practices." Healthcare Informatics Journal, 34(4), 543-556.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0096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INTRODUCTION</a:t>
            </a:r>
            <a:endParaRPr sz="252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sp>
        <p:nvSpPr>
          <p:cNvPr id="392" name="Google Shape;392;p63"/>
          <p:cNvSpPr txBox="1">
            <a:spLocks noGrp="1"/>
          </p:cNvSpPr>
          <p:nvPr>
            <p:ph type="body" idx="3"/>
          </p:nvPr>
        </p:nvSpPr>
        <p:spPr>
          <a:xfrm>
            <a:off x="6092154" y="1384196"/>
            <a:ext cx="2817131" cy="467148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Disease Outbreak</a:t>
            </a:r>
          </a:p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endParaRPr lang="en-US" b="1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endParaRPr lang="en" b="1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2"/>
          </p:nvPr>
        </p:nvSpPr>
        <p:spPr>
          <a:xfrm>
            <a:off x="3454478" y="1384196"/>
            <a:ext cx="2708014" cy="633398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r>
              <a:rPr lang="en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Patient  Data Management</a:t>
            </a:r>
          </a:p>
        </p:txBody>
      </p:sp>
      <p:cxnSp>
        <p:nvCxnSpPr>
          <p:cNvPr id="395" name="Google Shape;395;p63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3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63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2" y="2185101"/>
            <a:ext cx="2177990" cy="19602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95" y="2211485"/>
            <a:ext cx="2012907" cy="1960246"/>
          </a:xfrm>
          <a:prstGeom prst="rect">
            <a:avLst/>
          </a:prstGeom>
        </p:spPr>
      </p:pic>
      <p:sp>
        <p:nvSpPr>
          <p:cNvPr id="12" name="Google Shape;393;p63"/>
          <p:cNvSpPr txBox="1">
            <a:spLocks noGrp="1"/>
          </p:cNvSpPr>
          <p:nvPr>
            <p:ph type="body" idx="1"/>
          </p:nvPr>
        </p:nvSpPr>
        <p:spPr>
          <a:xfrm>
            <a:off x="148650" y="1384196"/>
            <a:ext cx="2914650" cy="70961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r>
              <a:rPr lang="en" b="1" dirty="0" smtClean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Today Healthcare System</a:t>
            </a:r>
            <a:endParaRPr lang="en" b="1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55" y="2198293"/>
            <a:ext cx="2160396" cy="1933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9DC-6D98-0ED9-1B35-544AA634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4299"/>
            <a:ext cx="8229600" cy="5727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A249D-3DF5-476C-D447-D3AAE99E1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[7] </a:t>
            </a:r>
            <a:r>
              <a:rPr lang="en-US" sz="1400" dirty="0" smtClean="0"/>
              <a:t>Larry, P.</a:t>
            </a:r>
            <a:r>
              <a:rPr lang="en-US" sz="1400" dirty="0"/>
              <a:t> (</a:t>
            </a:r>
            <a:r>
              <a:rPr lang="en-US" sz="1400" dirty="0" smtClean="0"/>
              <a:t>2017).</a:t>
            </a:r>
            <a:r>
              <a:rPr lang="en-US" sz="1400" dirty="0"/>
              <a:t> </a:t>
            </a:r>
            <a:r>
              <a:rPr lang="en-US" b="1" dirty="0"/>
              <a:t> </a:t>
            </a:r>
            <a:r>
              <a:rPr lang="en-US" sz="1400" dirty="0" smtClean="0"/>
              <a:t>“Healthcare </a:t>
            </a:r>
            <a:r>
              <a:rPr lang="en-US" sz="1400" dirty="0"/>
              <a:t>Organizations Suffer Data </a:t>
            </a:r>
            <a:r>
              <a:rPr lang="en-US" sz="1400" dirty="0" smtClean="0"/>
              <a:t>Breaches.”</a:t>
            </a:r>
            <a:r>
              <a:rPr lang="en-US" sz="1400" dirty="0"/>
              <a:t> </a:t>
            </a:r>
            <a:r>
              <a:rPr lang="en-US" b="1" dirty="0"/>
              <a:t> </a:t>
            </a:r>
            <a:r>
              <a:rPr lang="en-US" sz="1400" dirty="0"/>
              <a:t>New Ponemon </a:t>
            </a:r>
            <a:r>
              <a:rPr lang="en-US" sz="1400" dirty="0" smtClean="0"/>
              <a:t>Study,</a:t>
            </a:r>
            <a:r>
              <a:rPr lang="en-US" sz="1400" dirty="0"/>
              <a:t> </a:t>
            </a:r>
            <a:r>
              <a:rPr lang="en-US" sz="1400" dirty="0" smtClean="0"/>
              <a:t>11(3),</a:t>
            </a:r>
            <a:r>
              <a:rPr lang="en-US" sz="1400" dirty="0"/>
              <a:t> </a:t>
            </a:r>
            <a:r>
              <a:rPr lang="en-US" sz="1400" dirty="0" smtClean="0"/>
              <a:t>411-456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dirty="0" smtClean="0"/>
              <a:t>[8]</a:t>
            </a:r>
            <a:r>
              <a:rPr lang="en-US" sz="1600" dirty="0" smtClean="0">
                <a:solidFill>
                  <a:srgbClr val="00B0F0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Chris, </a:t>
            </a:r>
            <a:r>
              <a:rPr lang="en-US" sz="1400" dirty="0">
                <a:solidFill>
                  <a:schemeClr val="tx1"/>
                </a:solidFill>
              </a:rPr>
              <a:t>G</a:t>
            </a:r>
            <a:r>
              <a:rPr lang="en-US" sz="1400" dirty="0" smtClean="0">
                <a:solidFill>
                  <a:schemeClr val="tx1"/>
                </a:solidFill>
              </a:rPr>
              <a:t>., Ernest, 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dirty="0" smtClean="0">
                <a:solidFill>
                  <a:schemeClr val="tx1"/>
                </a:solidFill>
              </a:rPr>
              <a:t>., </a:t>
            </a:r>
            <a:r>
              <a:rPr lang="en-US" sz="1400" dirty="0">
                <a:solidFill>
                  <a:schemeClr val="tx1"/>
                </a:solidFill>
              </a:rPr>
              <a:t>&amp; </a:t>
            </a:r>
            <a:r>
              <a:rPr lang="en-US" sz="1400" dirty="0" smtClean="0">
                <a:solidFill>
                  <a:schemeClr val="tx1"/>
                </a:solidFill>
              </a:rPr>
              <a:t>Samuel, </a:t>
            </a:r>
            <a:r>
              <a:rPr lang="en-US" sz="1400" dirty="0">
                <a:solidFill>
                  <a:schemeClr val="tx1"/>
                </a:solidFill>
              </a:rPr>
              <a:t>D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smtClean="0">
                <a:solidFill>
                  <a:schemeClr val="tx1"/>
                </a:solidFill>
              </a:rPr>
              <a:t>2019). “Accuracy of </a:t>
            </a:r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400" dirty="0" smtClean="0">
                <a:solidFill>
                  <a:schemeClr val="tx1"/>
                </a:solidFill>
              </a:rPr>
              <a:t>atient Information.“ Archives of Public Health, </a:t>
            </a:r>
            <a:r>
              <a:rPr lang="en-US" sz="1400" dirty="0">
                <a:solidFill>
                  <a:schemeClr val="tx1"/>
                </a:solidFill>
              </a:rPr>
              <a:t>45(2), </a:t>
            </a:r>
            <a:r>
              <a:rPr lang="en-US" sz="1400" dirty="0" smtClean="0">
                <a:solidFill>
                  <a:schemeClr val="tx1"/>
                </a:solidFill>
              </a:rPr>
              <a:t>114-136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  <a:cs typeface="Lora"/>
                <a:sym typeface="Lora"/>
              </a:rPr>
              <a:t>INTRODUCTION</a:t>
            </a:r>
            <a:endParaRPr lang="en-US" sz="2000" dirty="0">
              <a:latin typeface="Inter" panose="020B0604020202020204" charset="0"/>
              <a:ea typeface="Inter" panose="020B0604020202020204" charset="0"/>
              <a:cs typeface="Lora"/>
              <a:sym typeface="Lora"/>
            </a:endParaRPr>
          </a:p>
        </p:txBody>
      </p:sp>
      <p:sp>
        <p:nvSpPr>
          <p:cNvPr id="392" name="Google Shape;392;p63"/>
          <p:cNvSpPr txBox="1">
            <a:spLocks noGrp="1"/>
          </p:cNvSpPr>
          <p:nvPr>
            <p:ph type="body" idx="3"/>
          </p:nvPr>
        </p:nvSpPr>
        <p:spPr>
          <a:xfrm>
            <a:off x="6080700" y="1259401"/>
            <a:ext cx="2606100" cy="607678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>
              <a:lnSpc>
                <a:spcPct val="105000"/>
              </a:lnSpc>
              <a:spcAft>
                <a:spcPts val="1000"/>
              </a:spcAft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Centralized </a:t>
            </a:r>
            <a:r>
              <a:rPr lang="en-US" b="1" dirty="0" smtClean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platform</a:t>
            </a:r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2"/>
          </p:nvPr>
        </p:nvSpPr>
        <p:spPr>
          <a:xfrm>
            <a:off x="2980093" y="1275508"/>
            <a:ext cx="3036707" cy="488306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 algn="ctr">
              <a:lnSpc>
                <a:spcPct val="105000"/>
              </a:lnSpc>
              <a:spcAft>
                <a:spcPts val="1000"/>
              </a:spcAft>
              <a:buSzPts val="1018"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Medication management</a:t>
            </a:r>
          </a:p>
          <a:p>
            <a:pPr marL="285750" indent="-285750" algn="ctr">
              <a:lnSpc>
                <a:spcPct val="105000"/>
              </a:lnSpc>
              <a:spcAft>
                <a:spcPts val="1000"/>
              </a:spcAft>
              <a:buSzPts val="1018"/>
            </a:pPr>
            <a:endParaRPr lang="en-US" b="1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sp>
        <p:nvSpPr>
          <p:cNvPr id="394" name="Google Shape;394;p63"/>
          <p:cNvSpPr txBox="1">
            <a:spLocks noGrp="1"/>
          </p:cNvSpPr>
          <p:nvPr>
            <p:ph type="body" idx="1"/>
          </p:nvPr>
        </p:nvSpPr>
        <p:spPr>
          <a:xfrm>
            <a:off x="354570" y="1281104"/>
            <a:ext cx="2882429" cy="4956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82875" rIns="137150" bIns="91425" anchor="t" anchorCtr="0">
            <a:noAutofit/>
          </a:bodyPr>
          <a:lstStyle/>
          <a:p>
            <a:pPr marL="285750" indent="-285750" algn="ctr">
              <a:lnSpc>
                <a:spcPct val="105000"/>
              </a:lnSpc>
              <a:spcAft>
                <a:spcPts val="1000"/>
              </a:spcAft>
              <a:buSzPts val="1018"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  <a:sym typeface="Inconsolata"/>
              </a:rPr>
              <a:t>Clinical decision-making</a:t>
            </a:r>
            <a:endParaRPr lang="en-US" sz="1400" b="1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  <a:sym typeface="Inconsolata"/>
            </a:endParaRPr>
          </a:p>
        </p:txBody>
      </p:sp>
      <p:cxnSp>
        <p:nvCxnSpPr>
          <p:cNvPr id="395" name="Google Shape;395;p63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3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63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50" y="2015267"/>
            <a:ext cx="2139800" cy="203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68" y="2015267"/>
            <a:ext cx="2188316" cy="2031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6" y="2015267"/>
            <a:ext cx="1935225" cy="20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BC3C-D39C-155C-B518-06B05D4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PROBLEM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79D72-8CC3-E7AB-632F-D26D75844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771" y="1017725"/>
            <a:ext cx="8229601" cy="359680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kern="1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The current healthcare industry faces numerous challenges in managing patient data, coordinating care, and ensuring patient safety. </a:t>
            </a:r>
          </a:p>
          <a:p>
            <a:pPr marL="114300" indent="0">
              <a:buNone/>
            </a:pPr>
            <a:endParaRPr lang="en-US" kern="100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r>
              <a:rPr lang="en-US" sz="1800" dirty="0"/>
              <a:t>The Ponemon Institute estimates that healthcare organizations lose an average of $1.3 million annually due to medical errors caused by poor data management</a:t>
            </a:r>
            <a:r>
              <a:rPr lang="en-US" sz="1800" dirty="0" smtClean="0"/>
              <a:t>.[7]</a:t>
            </a:r>
            <a:endParaRPr lang="en-US" dirty="0"/>
          </a:p>
          <a:p>
            <a:endParaRPr lang="en-US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According to a study by the World Health Organization (WHO), 40% of all patient information is either inaccurate or incomplete</a:t>
            </a:r>
            <a:r>
              <a:rPr lang="en-US" dirty="0" smtClean="0">
                <a:latin typeface="Inter" panose="020B0604020202020204" charset="0"/>
                <a:ea typeface="Inter" panose="020B0604020202020204" charset="0"/>
              </a:rPr>
              <a:t>.[8]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  <a:p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2264-B736-94EA-5427-E8F2DE76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PROBLEM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4A0B3-E644-7C94-662F-7F2088331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According to the World Health Organization (WHO), only 28% of healthcare facilities in low- and middle-income countries have access to basic electronic health records</a:t>
            </a:r>
          </a:p>
          <a:p>
            <a:endParaRPr lang="en-US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dirty="0"/>
              <a:t>A recent survey by the American Medical Association (AMA) revealed that 72% of physicians believe that their current health information technology (HIT) systems hinder their ability to provide high-quality care.</a:t>
            </a:r>
          </a:p>
        </p:txBody>
      </p:sp>
    </p:spTree>
    <p:extLst>
      <p:ext uri="{BB962C8B-B14F-4D97-AF65-F5344CB8AC3E}">
        <p14:creationId xmlns:p14="http://schemas.microsoft.com/office/powerpoint/2010/main" val="39312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>
            <a:spLocks noGrp="1"/>
          </p:cNvSpPr>
          <p:nvPr>
            <p:ph type="body" idx="3"/>
          </p:nvPr>
        </p:nvSpPr>
        <p:spPr>
          <a:xfrm>
            <a:off x="6016800" y="2441938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Ensure easy and secure Access and promote patient safety</a:t>
            </a:r>
          </a:p>
        </p:txBody>
      </p:sp>
      <p:sp>
        <p:nvSpPr>
          <p:cNvPr id="403" name="Google Shape;403;p64"/>
          <p:cNvSpPr txBox="1">
            <a:spLocks noGrp="1"/>
          </p:cNvSpPr>
          <p:nvPr>
            <p:ph type="body" idx="2"/>
          </p:nvPr>
        </p:nvSpPr>
        <p:spPr>
          <a:xfrm>
            <a:off x="3231982" y="2441938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 Facilitate communication between healthcare providers</a:t>
            </a:r>
          </a:p>
        </p:txBody>
      </p:sp>
      <p:sp>
        <p:nvSpPr>
          <p:cNvPr id="404" name="Google Shape;404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RELEVANCE OF WORK</a:t>
            </a:r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457198" y="2441938"/>
            <a:ext cx="2687935" cy="126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-US" b="1" dirty="0"/>
              <a:t>Streamline patient data management</a:t>
            </a:r>
            <a:endParaRPr lang="en-US" sz="1400" b="1" dirty="0"/>
          </a:p>
        </p:txBody>
      </p:sp>
      <p:cxnSp>
        <p:nvCxnSpPr>
          <p:cNvPr id="406" name="Google Shape;406;p64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64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64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>
            <a:spLocks noGrp="1"/>
          </p:cNvSpPr>
          <p:nvPr>
            <p:ph type="body" idx="3"/>
          </p:nvPr>
        </p:nvSpPr>
        <p:spPr>
          <a:xfrm>
            <a:off x="6016800" y="2441938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Early detection and control of diseases</a:t>
            </a:r>
            <a:endParaRPr b="1" dirty="0">
              <a:latin typeface="Inter" panose="020B0604020202020204" charset="0"/>
              <a:ea typeface="Inter" panose="020B0604020202020204" charset="0"/>
              <a:cs typeface="Inconsolata"/>
              <a:sym typeface="Inconsolata"/>
            </a:endParaRPr>
          </a:p>
        </p:txBody>
      </p:sp>
      <p:sp>
        <p:nvSpPr>
          <p:cNvPr id="403" name="Google Shape;403;p64"/>
          <p:cNvSpPr txBox="1">
            <a:spLocks noGrp="1"/>
          </p:cNvSpPr>
          <p:nvPr>
            <p:ph type="body" idx="2"/>
          </p:nvPr>
        </p:nvSpPr>
        <p:spPr>
          <a:xfrm>
            <a:off x="3231982" y="2441938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Provide real-time clinical decision support tools</a:t>
            </a:r>
          </a:p>
        </p:txBody>
      </p:sp>
      <p:sp>
        <p:nvSpPr>
          <p:cNvPr id="404" name="Google Shape;404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RELEVANCE OF WORK</a:t>
            </a:r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454688" y="2441938"/>
            <a:ext cx="2687935" cy="126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indent="0">
              <a:lnSpc>
                <a:spcPct val="105000"/>
              </a:lnSpc>
              <a:spcAft>
                <a:spcPts val="1000"/>
              </a:spcAft>
              <a:buSzPts val="1018"/>
              <a:buNone/>
            </a:pPr>
            <a:r>
              <a:rPr lang="en-US" b="1" dirty="0">
                <a:latin typeface="Inter" panose="020B0604020202020204" charset="0"/>
                <a:ea typeface="Inter" panose="020B0604020202020204" charset="0"/>
                <a:cs typeface="Inconsolata"/>
                <a:sym typeface="Inconsolata"/>
              </a:rPr>
              <a:t>Integrate with existing healthcare systems</a:t>
            </a:r>
            <a:endParaRPr lang="en-US" sz="1400" b="1" dirty="0"/>
          </a:p>
        </p:txBody>
      </p:sp>
      <p:cxnSp>
        <p:nvCxnSpPr>
          <p:cNvPr id="406" name="Google Shape;406;p64"/>
          <p:cNvCxnSpPr/>
          <p:nvPr/>
        </p:nvCxnSpPr>
        <p:spPr>
          <a:xfrm>
            <a:off x="457200" y="1579197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64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64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1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5DC9A1-2310-ADA8-46E7-CE515BF75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629615"/>
              </p:ext>
            </p:extLst>
          </p:nvPr>
        </p:nvGraphicFramePr>
        <p:xfrm>
          <a:off x="472109" y="790723"/>
          <a:ext cx="8199781" cy="3897253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39956">
                  <a:extLst>
                    <a:ext uri="{9D8B030D-6E8A-4147-A177-3AD203B41FA5}">
                      <a16:colId xmlns:a16="http://schemas.microsoft.com/office/drawing/2014/main" val="2519249085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3570866571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653866042"/>
                    </a:ext>
                  </a:extLst>
                </a:gridCol>
                <a:gridCol w="1823580">
                  <a:extLst>
                    <a:ext uri="{9D8B030D-6E8A-4147-A177-3AD203B41FA5}">
                      <a16:colId xmlns:a16="http://schemas.microsoft.com/office/drawing/2014/main" val="2239504691"/>
                    </a:ext>
                  </a:extLst>
                </a:gridCol>
                <a:gridCol w="1456333">
                  <a:extLst>
                    <a:ext uri="{9D8B030D-6E8A-4147-A177-3AD203B41FA5}">
                      <a16:colId xmlns:a16="http://schemas.microsoft.com/office/drawing/2014/main" val="4240657233"/>
                    </a:ext>
                  </a:extLst>
                </a:gridCol>
              </a:tblGrid>
              <a:tr h="570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01478"/>
                  </a:ext>
                </a:extLst>
              </a:tr>
              <a:tr h="1633463"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The Lightwave Health Information Management System (LHIMS) 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Ghana Health Service (GHS) Lead by Dr. Samuel Osei-Kuffour.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The LHIMS has increased the accuracy of patient records by 95%.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system does not allow patients to view their own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65265"/>
                  </a:ext>
                </a:extLst>
              </a:tr>
              <a:tr h="1693567"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Welby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NTT DATA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Shigeki Sugiura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Hiroshi Ogawa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Atsushi Kubo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Highly secure and reliable data center infrastructure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u="none" strike="noStrike" cap="none" dirty="0">
                        <a:effectLst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Cost of services are relatively higher compared to other system.</a:t>
                      </a:r>
                      <a:endParaRPr lang="en-US" sz="1400" u="none" strike="noStrike" cap="none" dirty="0">
                        <a:effectLst/>
                        <a:sym typeface="Arial"/>
                      </a:endParaRPr>
                    </a:p>
                    <a:p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10879"/>
                  </a:ext>
                </a:extLst>
              </a:tr>
            </a:tbl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5FA5FC27-0E66-7167-FDF9-3168092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0" y="128571"/>
            <a:ext cx="8229600" cy="4777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EXISTING WORKS</a:t>
            </a:r>
          </a:p>
        </p:txBody>
      </p:sp>
    </p:spTree>
    <p:extLst>
      <p:ext uri="{BB962C8B-B14F-4D97-AF65-F5344CB8AC3E}">
        <p14:creationId xmlns:p14="http://schemas.microsoft.com/office/powerpoint/2010/main" val="38545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1293</Words>
  <Application>Microsoft Office PowerPoint</Application>
  <PresentationFormat>On-screen Show (16:9)</PresentationFormat>
  <Paragraphs>238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Lora</vt:lpstr>
      <vt:lpstr>Inter Black</vt:lpstr>
      <vt:lpstr>Inconsolata SemiBold</vt:lpstr>
      <vt:lpstr>Lora SemiBold</vt:lpstr>
      <vt:lpstr>Inter</vt:lpstr>
      <vt:lpstr>Calibri</vt:lpstr>
      <vt:lpstr>Hanken Grotesk</vt:lpstr>
      <vt:lpstr>Hanken Grotesk SemiBold</vt:lpstr>
      <vt:lpstr>Arial</vt:lpstr>
      <vt:lpstr>Times New Roman</vt:lpstr>
      <vt:lpstr>Inconsolata Medium</vt:lpstr>
      <vt:lpstr>Inconsolata</vt:lpstr>
      <vt:lpstr>Plus Light</vt:lpstr>
      <vt:lpstr>Plus Light</vt:lpstr>
      <vt:lpstr>INTEGRATED HEALTHCARE MANAGEMENT SYSTEM: ENHANCING ACCESS, MEDICATION AND DATA VISUALIZATION</vt:lpstr>
      <vt:lpstr>OUTLINE</vt:lpstr>
      <vt:lpstr>INTRODUCTION</vt:lpstr>
      <vt:lpstr>INTRODUCTION</vt:lpstr>
      <vt:lpstr>PROBLEM DEFINITION</vt:lpstr>
      <vt:lpstr>PROBLEM DEFINITION</vt:lpstr>
      <vt:lpstr>RELEVANCE OF WORK</vt:lpstr>
      <vt:lpstr>RELEVANCE OF WORK</vt:lpstr>
      <vt:lpstr>EXISTING WORKS</vt:lpstr>
      <vt:lpstr>EXISTING WORKS</vt:lpstr>
      <vt:lpstr>EXISTING WORKS</vt:lpstr>
      <vt:lpstr>OBJECTIVES</vt:lpstr>
      <vt:lpstr>PROPOSED SYSTEM OVERVIEW</vt:lpstr>
      <vt:lpstr>TELEMEDICINE PLATFORM</vt:lpstr>
      <vt:lpstr>MEDICATION MANAGEMENT</vt:lpstr>
      <vt:lpstr>HEALTH DATA VISUALIZATION</vt:lpstr>
      <vt:lpstr>BIOMETRIC  FINGERPRINT ACCESS</vt:lpstr>
      <vt:lpstr>FLOW DIAGRAM FOR ACCESS CONTROL</vt:lpstr>
      <vt:lpstr>FUNCTIONAL REQUIREMENTS</vt:lpstr>
      <vt:lpstr>NON-FUNCTIONAL REQUIREMENTS</vt:lpstr>
      <vt:lpstr>SYSTEM ARCHITECTURE</vt:lpstr>
      <vt:lpstr>PowerPoint Presentation</vt:lpstr>
      <vt:lpstr>BUDGET ESTIMATION</vt:lpstr>
      <vt:lpstr>PowerPoint Presentation</vt:lpstr>
      <vt:lpstr>PROJECT TIMELINE</vt:lpstr>
      <vt:lpstr>EXPECTED OUTCOMES</vt:lpstr>
      <vt:lpstr>CONCLUSION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Healthcare Management System: Final Year Project Proposal</dc:title>
  <dc:creator>Farad Wells</dc:creator>
  <cp:lastModifiedBy>Abubakari Al-Waasiu</cp:lastModifiedBy>
  <cp:revision>52</cp:revision>
  <dcterms:modified xsi:type="dcterms:W3CDTF">2023-11-17T09:10:56Z</dcterms:modified>
</cp:coreProperties>
</file>